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Comfortaa Light" panose="020B0604020202020204" charset="0"/>
      <p:regular r:id="rId14"/>
      <p:bold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gif>
</file>

<file path=ppt/media/image10.png>
</file>

<file path=ppt/media/image11.png>
</file>

<file path=ppt/media/image12.png>
</file>

<file path=ppt/media/image2.png>
</file>

<file path=ppt/media/image3.gif>
</file>

<file path=ppt/media/image4.png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6bbc8dc796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6bbc8dc796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6bbc8dc796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6bbc8dc796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6bbc8dc796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6bbc8dc796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jemplo">
  <p:cSld name="BLANK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3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352075" y="424300"/>
            <a:ext cx="2341800" cy="44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omfortaa Light"/>
                <a:ea typeface="Comfortaa Light"/>
                <a:cs typeface="Comfortaa Light"/>
                <a:sym typeface="Comfortaa Light"/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omfortaa Light"/>
                <a:ea typeface="Comfortaa Light"/>
                <a:cs typeface="Comfortaa Light"/>
                <a:sym typeface="Comfortaa Light"/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omfortaa Light"/>
                <a:ea typeface="Comfortaa Light"/>
                <a:cs typeface="Comfortaa Light"/>
                <a:sym typeface="Comfortaa Light"/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omfortaa Light"/>
                <a:ea typeface="Comfortaa Light"/>
                <a:cs typeface="Comfortaa Light"/>
                <a:sym typeface="Comfortaa Light"/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omfortaa Light"/>
                <a:ea typeface="Comfortaa Light"/>
                <a:cs typeface="Comfortaa Light"/>
                <a:sym typeface="Comfortaa Light"/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omfortaa Light"/>
                <a:ea typeface="Comfortaa Light"/>
                <a:cs typeface="Comfortaa Light"/>
                <a:sym typeface="Comfortaa Light"/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omfortaa Light"/>
                <a:ea typeface="Comfortaa Light"/>
                <a:cs typeface="Comfortaa Light"/>
                <a:sym typeface="Comfortaa Light"/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omfortaa Light"/>
                <a:ea typeface="Comfortaa Light"/>
                <a:cs typeface="Comfortaa Light"/>
                <a:sym typeface="Comfortaa Light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3341300" y="314875"/>
            <a:ext cx="5486400" cy="451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3341300" y="314875"/>
            <a:ext cx="5486400" cy="113400"/>
          </a:xfrm>
          <a:prstGeom prst="rect">
            <a:avLst/>
          </a:pr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s-419" sz="1000" b="0" i="0" u="none" strike="noStrike" cap="none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1000" b="0" i="0" u="none" strike="noStrike" cap="non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" name="Google Shape;58;p13"/>
          <p:cNvSpPr/>
          <p:nvPr/>
        </p:nvSpPr>
        <p:spPr>
          <a:xfrm rot="-5400000">
            <a:off x="-593" y="3903107"/>
            <a:ext cx="989100" cy="987900"/>
          </a:xfrm>
          <a:prstGeom prst="rtTriangle">
            <a:avLst/>
          </a:prstGeom>
          <a:solidFill>
            <a:srgbClr val="BC84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3"/>
          <p:cNvSpPr/>
          <p:nvPr/>
        </p:nvSpPr>
        <p:spPr>
          <a:xfrm rot="5400000">
            <a:off x="-605" y="3903094"/>
            <a:ext cx="989100" cy="987900"/>
          </a:xfrm>
          <a:prstGeom prst="rtTriangl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3"/>
          <p:cNvSpPr/>
          <p:nvPr/>
        </p:nvSpPr>
        <p:spPr>
          <a:xfrm>
            <a:off x="987895" y="3903094"/>
            <a:ext cx="989100" cy="987900"/>
          </a:xfrm>
          <a:prstGeom prst="rtTriangle">
            <a:avLst/>
          </a:prstGeom>
          <a:solidFill>
            <a:srgbClr val="351C7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1"/>
          </p:nvPr>
        </p:nvSpPr>
        <p:spPr>
          <a:xfrm>
            <a:off x="3541700" y="625600"/>
            <a:ext cx="5085600" cy="40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2" name="Google Shape;62;p13"/>
          <p:cNvSpPr/>
          <p:nvPr/>
        </p:nvSpPr>
        <p:spPr>
          <a:xfrm>
            <a:off x="0" y="4891594"/>
            <a:ext cx="9144000" cy="252000"/>
          </a:xfrm>
          <a:prstGeom prst="rect">
            <a:avLst/>
          </a:prstGeom>
          <a:solidFill>
            <a:srgbClr val="674E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419" sz="1400" b="0" i="0" u="none" strike="noStrike" cap="none">
                <a:solidFill>
                  <a:srgbClr val="BC84E1"/>
                </a:solidFill>
                <a:latin typeface="Calibri"/>
                <a:ea typeface="Calibri"/>
                <a:cs typeface="Calibri"/>
                <a:sym typeface="Calibri"/>
              </a:rPr>
              <a:t>Pedro Ulises Cervantes González - Facultad de Ciencias</a:t>
            </a:r>
            <a:endParaRPr sz="1400" b="0" i="0" u="none" strike="noStrike" cap="none">
              <a:solidFill>
                <a:srgbClr val="BC84E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presentation/d/18iSR_QHzR1P00ezmm7Zgo5WdXLKShVC8xgW7dGW3vok/edit?usp=sharing" TargetMode="External"/><Relationship Id="rId2" Type="http://schemas.openxmlformats.org/officeDocument/2006/relationships/hyperlink" Target="https://studylib.es/doc/8741251/polinomio-de-direccionamiento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/>
          <a:effectLst>
            <a:glow>
              <a:schemeClr val="accent1"/>
            </a:glow>
            <a:outerShdw blurRad="40000" dist="23000" dir="8880000" sx="41000" sy="41000" rotWithShape="0">
              <a:schemeClr val="tx1">
                <a:lumMod val="85000"/>
                <a:alpha val="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pic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2712750" y="2150850"/>
            <a:ext cx="37185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s-419" sz="7000" dirty="0">
                <a:solidFill>
                  <a:srgbClr val="F06292"/>
                </a:solidFill>
              </a:rPr>
              <a:t>Arreglos</a:t>
            </a:r>
            <a:endParaRPr sz="7000" dirty="0">
              <a:solidFill>
                <a:srgbClr val="F06292"/>
              </a:solidFill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1189950" y="92100"/>
            <a:ext cx="6764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rgbClr val="BC84E1"/>
                </a:solidFill>
              </a:rPr>
              <a:t>Introducción a Ciencias de la Computación</a:t>
            </a:r>
            <a:endParaRPr sz="1800">
              <a:solidFill>
                <a:srgbClr val="BC84E1"/>
              </a:solidFill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0" y="4151175"/>
            <a:ext cx="67641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BC84E1"/>
                </a:solidFill>
              </a:rPr>
              <a:t>Profesora:	Verónica Esther Arriola Ríos	</a:t>
            </a:r>
            <a:endParaRPr sz="1600">
              <a:solidFill>
                <a:srgbClr val="BC84E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BC84E1"/>
                </a:solidFill>
              </a:rPr>
              <a:t>Ayudante de teoría:	Juan Diego Jardon Cárdenas</a:t>
            </a:r>
            <a:endParaRPr sz="1600">
              <a:solidFill>
                <a:srgbClr val="BC84E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BC84E1"/>
                </a:solidFill>
              </a:rPr>
              <a:t>Ayudante de laboratorio:  Erick Daniel Arroyo Martínez	</a:t>
            </a:r>
            <a:endParaRPr sz="1600">
              <a:solidFill>
                <a:srgbClr val="BC84E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/>
        </p:nvSpPr>
        <p:spPr>
          <a:xfrm>
            <a:off x="542525" y="533150"/>
            <a:ext cx="6764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</a:rPr>
              <a:t>do while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45" name="Google Shape;145;p23"/>
          <p:cNvSpPr txBox="1"/>
          <p:nvPr/>
        </p:nvSpPr>
        <p:spPr>
          <a:xfrm>
            <a:off x="542525" y="2571750"/>
            <a:ext cx="6764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</a:rPr>
              <a:t>while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46" name="Google Shape;14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8300" y="3221100"/>
            <a:ext cx="5667375" cy="132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8300" y="942975"/>
            <a:ext cx="5568325" cy="132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98C0F-5703-F5D4-455B-ED210ABE6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Referencia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01DD4D-04C8-4F8E-A17B-F75DEFD037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MX" sz="1600" dirty="0"/>
              <a:t>Galaviz, J. (s.f.) ESTRUCTURAS DE DATOS Y ANÁLISIS DE ALGORITMOS</a:t>
            </a:r>
          </a:p>
          <a:p>
            <a:pPr marL="114300" indent="0">
              <a:buNone/>
            </a:pPr>
            <a:r>
              <a:rPr lang="es-MX" sz="1600" dirty="0"/>
              <a:t>Recuperado de: </a:t>
            </a:r>
            <a:r>
              <a:rPr lang="es-MX" sz="1600" dirty="0">
                <a:hlinkClick r:id="rId2"/>
              </a:rPr>
              <a:t>https://studylib.es/doc/8741251/polinomio-de-direccionamiento</a:t>
            </a:r>
            <a:endParaRPr lang="es-MX" sz="1600" dirty="0"/>
          </a:p>
          <a:p>
            <a:r>
              <a:rPr lang="es-MX" sz="1600" dirty="0"/>
              <a:t>Cervantes, P. (2020) Arreglos [Diapositiva de </a:t>
            </a:r>
            <a:r>
              <a:rPr lang="es-MX" sz="1600" dirty="0" err="1"/>
              <a:t>Power</a:t>
            </a:r>
            <a:r>
              <a:rPr lang="es-MX" sz="1600" dirty="0"/>
              <a:t> Point]. Google </a:t>
            </a:r>
            <a:r>
              <a:rPr lang="es-MX" sz="1600" dirty="0" err="1"/>
              <a:t>Slides</a:t>
            </a:r>
            <a:r>
              <a:rPr lang="es-MX" sz="1600"/>
              <a:t>: </a:t>
            </a:r>
            <a:r>
              <a:rPr lang="es-MX" sz="1600">
                <a:hlinkClick r:id="rId3"/>
              </a:rPr>
              <a:t>https</a:t>
            </a:r>
            <a:r>
              <a:rPr lang="es-MX" sz="1600" dirty="0">
                <a:hlinkClick r:id="rId3"/>
              </a:rPr>
              <a:t>://docs.google.com/presentation/d/18iSR_QHzR1P00ezmm7Zgo5WdXLKShVC8xgW7dGW3vok/edit?usp=sharing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1461774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9047"/>
              <a:buNone/>
            </a:pPr>
            <a:r>
              <a:rPr lang="es-419"/>
              <a:t>¿Qué es un arreglo?</a:t>
            </a:r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19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/>
              <a:t>Una estructura de datos implementada en un segmento contiguo de memoria donde se guardan datos y posee algunas características: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Su tamaño es fijo (estático).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Todos sus elementos son del mismo tipo (homogéneo).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Se puede acceder al i-ésimo elemento en tiempo O( 1 ).</a:t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311700" y="3523325"/>
            <a:ext cx="8520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419" sz="1500" b="0" i="0" u="none" strike="noStrike" cap="none">
                <a:solidFill>
                  <a:srgbClr val="9900FF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Para acceder en tiempo constante, se usa el polinomio de redireccionamiento.</a:t>
            </a:r>
            <a:endParaRPr sz="1500" b="0" i="0" u="none" strike="noStrike" cap="none">
              <a:solidFill>
                <a:srgbClr val="9900FF"/>
              </a:solidFill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9047"/>
              <a:buNone/>
            </a:pPr>
            <a:r>
              <a:rPr lang="es-419"/>
              <a:t>Polinomio de redireccionamiento</a:t>
            </a:r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11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s-419"/>
              <a:t>Consideremos al arreglo </a:t>
            </a:r>
            <a:r>
              <a:rPr lang="es-419" b="1"/>
              <a:t>A</a:t>
            </a:r>
            <a:r>
              <a:rPr lang="es-419"/>
              <a:t> = {o</a:t>
            </a:r>
            <a:r>
              <a:rPr lang="es-419" baseline="-25000"/>
              <a:t>1</a:t>
            </a:r>
            <a:r>
              <a:rPr lang="es-419"/>
              <a:t>, o</a:t>
            </a:r>
            <a:r>
              <a:rPr lang="es-419" baseline="-25000"/>
              <a:t>2</a:t>
            </a:r>
            <a:r>
              <a:rPr lang="es-419"/>
              <a:t>, …, o</a:t>
            </a:r>
            <a:r>
              <a:rPr lang="es-419" baseline="-25000"/>
              <a:t>n</a:t>
            </a:r>
            <a:r>
              <a:rPr lang="es-419"/>
              <a:t>} que guarda ‘</a:t>
            </a:r>
            <a:r>
              <a:rPr lang="es-419" b="1"/>
              <a:t>n</a:t>
            </a:r>
            <a:r>
              <a:rPr lang="es-419"/>
              <a:t>’ objetos. Si está guardado en la dirección </a:t>
            </a:r>
            <a:r>
              <a:rPr lang="es-419" b="1"/>
              <a:t>D</a:t>
            </a:r>
            <a:r>
              <a:rPr lang="es-419"/>
              <a:t> de memoria, entonces luciría algo así:</a:t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163" y="2197100"/>
            <a:ext cx="8067675" cy="215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311700" y="327550"/>
            <a:ext cx="8520600" cy="14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>
                <a:solidFill>
                  <a:schemeClr val="dk1"/>
                </a:solidFill>
              </a:rPr>
              <a:t>Cada entrada mide </a:t>
            </a:r>
            <a:r>
              <a:rPr lang="es-419" b="1">
                <a:solidFill>
                  <a:schemeClr val="dk1"/>
                </a:solidFill>
              </a:rPr>
              <a:t>k</a:t>
            </a:r>
            <a:r>
              <a:rPr lang="es-419">
                <a:solidFill>
                  <a:schemeClr val="dk1"/>
                </a:solidFill>
              </a:rPr>
              <a:t> bytes, por lo que la dirección en memoria para cada entrada del arreglo sería: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s-419">
                <a:solidFill>
                  <a:schemeClr val="dk1"/>
                </a:solidFill>
              </a:rPr>
              <a:t>			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1"/>
          </p:nvPr>
        </p:nvSpPr>
        <p:spPr>
          <a:xfrm>
            <a:off x="-874350" y="1240900"/>
            <a:ext cx="8520600" cy="23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s-419">
                <a:solidFill>
                  <a:schemeClr val="dk1"/>
                </a:solidFill>
              </a:rPr>
              <a:t>			</a:t>
            </a:r>
            <a:r>
              <a:rPr lang="es-419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A[ 0 ] → D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s-419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			A[ 1 ] → D + k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s-419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			A[ 2 ] → D + 2k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1553175" y="1732100"/>
            <a:ext cx="741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419"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+ 0k</a:t>
            </a:r>
            <a:endParaRPr sz="18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2174975" y="1182200"/>
            <a:ext cx="1692900" cy="461700"/>
          </a:xfrm>
          <a:prstGeom prst="rect">
            <a:avLst/>
          </a:prstGeom>
          <a:noFill/>
          <a:ln w="19050" cap="flat" cmpd="sng">
            <a:solidFill>
              <a:srgbClr val="99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419"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A[ i ] → D + ik</a:t>
            </a:r>
            <a:endParaRPr sz="18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" name="Google Shape;93;p17"/>
          <p:cNvSpPr txBox="1"/>
          <p:nvPr/>
        </p:nvSpPr>
        <p:spPr>
          <a:xfrm>
            <a:off x="409400" y="1182200"/>
            <a:ext cx="3966900" cy="461700"/>
          </a:xfrm>
          <a:prstGeom prst="rect">
            <a:avLst/>
          </a:prstGeom>
          <a:noFill/>
          <a:ln w="19050" cap="flat" cmpd="sng">
            <a:solidFill>
              <a:srgbClr val="99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</a:rPr>
              <a:t>En general: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94" name="Google Shape;94;p17"/>
          <p:cNvPicPr preferRelativeResize="0"/>
          <p:nvPr/>
        </p:nvPicPr>
        <p:blipFill rotWithShape="1">
          <a:blip r:embed="rId3">
            <a:alphaModFix/>
          </a:blip>
          <a:srcRect t="-6279" b="6280"/>
          <a:stretch/>
        </p:blipFill>
        <p:spPr>
          <a:xfrm>
            <a:off x="6809725" y="772875"/>
            <a:ext cx="2222200" cy="392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172" y="3094224"/>
            <a:ext cx="6271550" cy="1673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body" idx="1"/>
          </p:nvPr>
        </p:nvSpPr>
        <p:spPr>
          <a:xfrm>
            <a:off x="311700" y="2342325"/>
            <a:ext cx="8520600" cy="8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s-419"/>
              <a:t>Si está guardado en la dirección </a:t>
            </a:r>
            <a:r>
              <a:rPr lang="es-419" b="1"/>
              <a:t>D</a:t>
            </a:r>
            <a:r>
              <a:rPr lang="es-419"/>
              <a:t> de memoria, entonces luciría algo así:</a:t>
            </a:r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body" idx="1"/>
          </p:nvPr>
        </p:nvSpPr>
        <p:spPr>
          <a:xfrm>
            <a:off x="311700" y="293125"/>
            <a:ext cx="8520600" cy="8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s-419"/>
              <a:t>Consideremos ahora al arreglo </a:t>
            </a:r>
            <a:r>
              <a:rPr lang="es-419" b="1"/>
              <a:t>A</a:t>
            </a:r>
            <a:r>
              <a:rPr lang="es-419"/>
              <a:t> = {{o</a:t>
            </a:r>
            <a:r>
              <a:rPr lang="es-419" baseline="-25000"/>
              <a:t>1</a:t>
            </a:r>
            <a:r>
              <a:rPr lang="es-419"/>
              <a:t>, o</a:t>
            </a:r>
            <a:r>
              <a:rPr lang="es-419" baseline="-25000"/>
              <a:t>2</a:t>
            </a:r>
            <a:r>
              <a:rPr lang="es-419"/>
              <a:t>, o</a:t>
            </a:r>
            <a:r>
              <a:rPr lang="es-419" baseline="-25000"/>
              <a:t>3</a:t>
            </a:r>
            <a:r>
              <a:rPr lang="es-419"/>
              <a:t>}, {o</a:t>
            </a:r>
            <a:r>
              <a:rPr lang="es-419" baseline="-25000"/>
              <a:t>4</a:t>
            </a:r>
            <a:r>
              <a:rPr lang="es-419"/>
              <a:t>, o</a:t>
            </a:r>
            <a:r>
              <a:rPr lang="es-419" baseline="-25000"/>
              <a:t>5</a:t>
            </a:r>
            <a:r>
              <a:rPr lang="es-419"/>
              <a:t>, o</a:t>
            </a:r>
            <a:r>
              <a:rPr lang="es-419" baseline="-25000"/>
              <a:t>6</a:t>
            </a:r>
            <a:r>
              <a:rPr lang="es-419"/>
              <a:t>}} que guarda 6 objetos. Es un arreglo bidimensional de 2x3.</a:t>
            </a:r>
            <a:endParaRPr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5675" y="925925"/>
            <a:ext cx="2987679" cy="129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7288" y="2891750"/>
            <a:ext cx="7189425" cy="20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>
            <a:spLocks noGrp="1"/>
          </p:cNvSpPr>
          <p:nvPr>
            <p:ph type="body" idx="1"/>
          </p:nvPr>
        </p:nvSpPr>
        <p:spPr>
          <a:xfrm>
            <a:off x="935675" y="2182675"/>
            <a:ext cx="3869700" cy="24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>
                <a:latin typeface="Roboto"/>
                <a:ea typeface="Roboto"/>
                <a:cs typeface="Roboto"/>
                <a:sym typeface="Roboto"/>
              </a:rPr>
              <a:t>A[ 0 ] [ 0 ] → D + 0k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s-419">
                <a:latin typeface="Roboto"/>
                <a:ea typeface="Roboto"/>
                <a:cs typeface="Roboto"/>
                <a:sym typeface="Roboto"/>
              </a:rPr>
              <a:t>A[ 0 ] [ 1 ] → D + k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s-419">
                <a:latin typeface="Roboto"/>
                <a:ea typeface="Roboto"/>
                <a:cs typeface="Roboto"/>
                <a:sym typeface="Roboto"/>
              </a:rPr>
              <a:t>A[ 0 ] [ 2 ] → D + 2k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s-419">
                <a:latin typeface="Roboto"/>
                <a:ea typeface="Roboto"/>
                <a:cs typeface="Roboto"/>
                <a:sym typeface="Roboto"/>
              </a:rPr>
              <a:t>A[ 1 ] [ 0 ] → D + 3k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s-419">
                <a:latin typeface="Roboto"/>
                <a:ea typeface="Roboto"/>
                <a:cs typeface="Roboto"/>
                <a:sym typeface="Roboto"/>
              </a:rPr>
              <a:t>A[ 1 ] [ 1 ] → D + 4k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s-419">
                <a:latin typeface="Roboto"/>
                <a:ea typeface="Roboto"/>
                <a:cs typeface="Roboto"/>
                <a:sym typeface="Roboto"/>
              </a:rPr>
              <a:t>A[ 1 ] [ 2 ] → D + 5k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9"/>
          <p:cNvSpPr txBox="1"/>
          <p:nvPr/>
        </p:nvSpPr>
        <p:spPr>
          <a:xfrm>
            <a:off x="5687475" y="2518875"/>
            <a:ext cx="2780700" cy="461700"/>
          </a:xfrm>
          <a:prstGeom prst="rect">
            <a:avLst/>
          </a:prstGeom>
          <a:noFill/>
          <a:ln w="19050" cap="flat" cmpd="sng">
            <a:solidFill>
              <a:srgbClr val="99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419"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A[ i ][ j ] → D + i∙3k + jk</a:t>
            </a:r>
            <a:endParaRPr sz="18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194925" y="1514275"/>
            <a:ext cx="8520600" cy="6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08108"/>
              <a:buNone/>
            </a:pPr>
            <a:r>
              <a:rPr lang="es-419"/>
              <a:t>Si cada entrada mide k bytes, la dirección en memoria para cada entrada del arreglo sería: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19"/>
          <p:cNvSpPr txBox="1">
            <a:spLocks noGrp="1"/>
          </p:cNvSpPr>
          <p:nvPr>
            <p:ph type="body" idx="1"/>
          </p:nvPr>
        </p:nvSpPr>
        <p:spPr>
          <a:xfrm>
            <a:off x="2979600" y="2182675"/>
            <a:ext cx="2854800" cy="24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>
                <a:latin typeface="Roboto"/>
                <a:ea typeface="Roboto"/>
                <a:cs typeface="Roboto"/>
                <a:sym typeface="Roboto"/>
              </a:rPr>
              <a:t>= D + 0∙3k + 0k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s-419">
                <a:latin typeface="Roboto"/>
                <a:ea typeface="Roboto"/>
                <a:cs typeface="Roboto"/>
                <a:sym typeface="Roboto"/>
              </a:rPr>
              <a:t>= D + 0∙3k + 1k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s-419">
                <a:latin typeface="Roboto"/>
                <a:ea typeface="Roboto"/>
                <a:cs typeface="Roboto"/>
                <a:sym typeface="Roboto"/>
              </a:rPr>
              <a:t>= D + 0∙3k + 2k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s-419">
                <a:latin typeface="Roboto"/>
                <a:ea typeface="Roboto"/>
                <a:cs typeface="Roboto"/>
                <a:sym typeface="Roboto"/>
              </a:rPr>
              <a:t>= D + 1∙3k + 0k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s-419">
                <a:latin typeface="Roboto"/>
                <a:ea typeface="Roboto"/>
                <a:cs typeface="Roboto"/>
                <a:sym typeface="Roboto"/>
              </a:rPr>
              <a:t>= D + 1∙3k + 1k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s-419">
                <a:latin typeface="Roboto"/>
                <a:ea typeface="Roboto"/>
                <a:cs typeface="Roboto"/>
                <a:sym typeface="Roboto"/>
              </a:rPr>
              <a:t>= D + 1∙3k + 2k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4725" y="0"/>
            <a:ext cx="6340999" cy="151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017725"/>
            <a:ext cx="9144001" cy="4125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9047"/>
              <a:buNone/>
            </a:pPr>
            <a:r>
              <a:rPr lang="es-419"/>
              <a:t>Polinomio de redireccionamiento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Arreglos en Java</a:t>
            </a:r>
            <a:endParaRPr/>
          </a:p>
        </p:txBody>
      </p:sp>
      <p:sp>
        <p:nvSpPr>
          <p:cNvPr id="124" name="Google Shape;124;p21"/>
          <p:cNvSpPr txBox="1"/>
          <p:nvPr/>
        </p:nvSpPr>
        <p:spPr>
          <a:xfrm>
            <a:off x="389850" y="1017725"/>
            <a:ext cx="59655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</a:rPr>
              <a:t>Sintaxis: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</a:rPr>
              <a:t>&lt; tipo &gt; &lt; identificador &gt;[] = new &lt; tipo &gt;[int];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</a:rPr>
              <a:t>Ejemplo: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</a:rPr>
              <a:t>Integer numerosEnteros[] = new Integer[10];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25" name="Google Shape;125;p21"/>
          <p:cNvSpPr txBox="1"/>
          <p:nvPr/>
        </p:nvSpPr>
        <p:spPr>
          <a:xfrm>
            <a:off x="448575" y="2310725"/>
            <a:ext cx="78678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</a:rPr>
              <a:t>Alternativas: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</a:rPr>
              <a:t>Tipo nombreArreglo [] = { elemento_1 , elemento_2 , ... , elemento_n };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</a:rPr>
              <a:t>Ejemplo: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</a:rPr>
              <a:t>int n [] = {10 , 20 , 30};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0850" y="0"/>
            <a:ext cx="2063150" cy="188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Como podemos iterar en arreglos</a:t>
            </a:r>
            <a:endParaRPr/>
          </a:p>
        </p:txBody>
      </p:sp>
      <p:pic>
        <p:nvPicPr>
          <p:cNvPr id="132" name="Google Shape;1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6850" y="0"/>
            <a:ext cx="2357150" cy="2768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2"/>
          <p:cNvSpPr txBox="1"/>
          <p:nvPr/>
        </p:nvSpPr>
        <p:spPr>
          <a:xfrm>
            <a:off x="417375" y="1017725"/>
            <a:ext cx="6764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BC84E1"/>
                </a:solidFill>
              </a:rPr>
              <a:t>Con estructuras iterativas (do while, while, for, foreach)</a:t>
            </a:r>
            <a:endParaRPr sz="1600">
              <a:solidFill>
                <a:srgbClr val="BC84E1"/>
              </a:solidFill>
            </a:endParaRPr>
          </a:p>
        </p:txBody>
      </p:sp>
      <p:sp>
        <p:nvSpPr>
          <p:cNvPr id="134" name="Google Shape;134;p22"/>
          <p:cNvSpPr txBox="1"/>
          <p:nvPr/>
        </p:nvSpPr>
        <p:spPr>
          <a:xfrm>
            <a:off x="417375" y="1507850"/>
            <a:ext cx="7535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</a:rPr>
              <a:t>Supongamos entonces un arreglo de enteros</a:t>
            </a:r>
            <a:r>
              <a:rPr lang="es-419" sz="1800">
                <a:solidFill>
                  <a:schemeClr val="lt2"/>
                </a:solidFill>
              </a:rPr>
              <a:t> </a:t>
            </a:r>
            <a:r>
              <a:rPr lang="es-419" sz="1800">
                <a:solidFill>
                  <a:srgbClr val="BC84E1"/>
                </a:solidFill>
              </a:rPr>
              <a:t>arr </a:t>
            </a:r>
            <a:r>
              <a:rPr lang="es-419" sz="1800">
                <a:solidFill>
                  <a:schemeClr val="dk1"/>
                </a:solidFill>
              </a:rPr>
              <a:t>de </a:t>
            </a:r>
            <a:r>
              <a:rPr lang="es-419" sz="1800">
                <a:solidFill>
                  <a:srgbClr val="F06292"/>
                </a:solidFill>
              </a:rPr>
              <a:t>n </a:t>
            </a:r>
            <a:r>
              <a:rPr lang="es-419" sz="1800">
                <a:solidFill>
                  <a:schemeClr val="dk1"/>
                </a:solidFill>
              </a:rPr>
              <a:t>localidades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35" name="Google Shape;135;p22"/>
          <p:cNvSpPr txBox="1"/>
          <p:nvPr/>
        </p:nvSpPr>
        <p:spPr>
          <a:xfrm>
            <a:off x="1317600" y="2028575"/>
            <a:ext cx="3311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rgbClr val="BC84E1"/>
                </a:solidFill>
              </a:rPr>
              <a:t>Integer </a:t>
            </a:r>
            <a:r>
              <a:rPr lang="es-419" sz="1800">
                <a:solidFill>
                  <a:schemeClr val="dk1"/>
                </a:solidFill>
              </a:rPr>
              <a:t>arr</a:t>
            </a:r>
            <a:r>
              <a:rPr lang="es-419" sz="1800">
                <a:solidFill>
                  <a:srgbClr val="F06292"/>
                </a:solidFill>
              </a:rPr>
              <a:t>[] </a:t>
            </a:r>
            <a:r>
              <a:rPr lang="es-419" sz="1800">
                <a:solidFill>
                  <a:schemeClr val="dk1"/>
                </a:solidFill>
              </a:rPr>
              <a:t>= </a:t>
            </a:r>
            <a:r>
              <a:rPr lang="es-419" sz="1800">
                <a:solidFill>
                  <a:srgbClr val="6D9EEB"/>
                </a:solidFill>
              </a:rPr>
              <a:t>new</a:t>
            </a:r>
            <a:r>
              <a:rPr lang="es-419" sz="1800">
                <a:solidFill>
                  <a:srgbClr val="F06292"/>
                </a:solidFill>
              </a:rPr>
              <a:t> </a:t>
            </a:r>
            <a:r>
              <a:rPr lang="es-419" sz="1800">
                <a:solidFill>
                  <a:srgbClr val="BC84E1"/>
                </a:solidFill>
              </a:rPr>
              <a:t>Integer</a:t>
            </a:r>
            <a:r>
              <a:rPr lang="es-419" sz="1800">
                <a:solidFill>
                  <a:srgbClr val="FF0000"/>
                </a:solidFill>
              </a:rPr>
              <a:t>[</a:t>
            </a:r>
            <a:r>
              <a:rPr lang="es-419" sz="1800">
                <a:solidFill>
                  <a:srgbClr val="FFFF00"/>
                </a:solidFill>
              </a:rPr>
              <a:t>n</a:t>
            </a:r>
            <a:r>
              <a:rPr lang="es-419" sz="1800">
                <a:solidFill>
                  <a:srgbClr val="FF0000"/>
                </a:solidFill>
              </a:rPr>
              <a:t>]</a:t>
            </a:r>
            <a:r>
              <a:rPr lang="es-419" sz="1800">
                <a:solidFill>
                  <a:schemeClr val="dk1"/>
                </a:solidFill>
              </a:rPr>
              <a:t>;</a:t>
            </a:r>
            <a:endParaRPr sz="1800">
              <a:solidFill>
                <a:srgbClr val="F06292"/>
              </a:solidFill>
            </a:endParaRPr>
          </a:p>
        </p:txBody>
      </p:sp>
      <p:sp>
        <p:nvSpPr>
          <p:cNvPr id="136" name="Google Shape;136;p22"/>
          <p:cNvSpPr txBox="1"/>
          <p:nvPr/>
        </p:nvSpPr>
        <p:spPr>
          <a:xfrm>
            <a:off x="370400" y="2459675"/>
            <a:ext cx="563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</a:rPr>
              <a:t>for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37" name="Google Shape;13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400" y="2845575"/>
            <a:ext cx="5686425" cy="895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"/>
          <p:cNvSpPr txBox="1"/>
          <p:nvPr/>
        </p:nvSpPr>
        <p:spPr>
          <a:xfrm>
            <a:off x="370400" y="3797725"/>
            <a:ext cx="1115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chemeClr val="dk1"/>
                </a:solidFill>
              </a:rPr>
              <a:t>for each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39" name="Google Shape;13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7375" y="4210400"/>
            <a:ext cx="5676900" cy="70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577</Words>
  <Application>Microsoft Office PowerPoint</Application>
  <PresentationFormat>On-screen Show (16:9)</PresentationFormat>
  <Paragraphs>60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Comfortaa Light</vt:lpstr>
      <vt:lpstr>Arial</vt:lpstr>
      <vt:lpstr>Roboto</vt:lpstr>
      <vt:lpstr>Simple Dark</vt:lpstr>
      <vt:lpstr>Arreglos</vt:lpstr>
      <vt:lpstr>¿Qué es un arreglo?</vt:lpstr>
      <vt:lpstr>Polinomio de redireccionamiento</vt:lpstr>
      <vt:lpstr>PowerPoint Presentation</vt:lpstr>
      <vt:lpstr>PowerPoint Presentation</vt:lpstr>
      <vt:lpstr>PowerPoint Presentation</vt:lpstr>
      <vt:lpstr>Polinomio de redireccionamiento</vt:lpstr>
      <vt:lpstr>Arreglos en Java</vt:lpstr>
      <vt:lpstr>Como podemos iterar en arreglos</vt:lpstr>
      <vt:lpstr>PowerPoint Presentation</vt:lpstr>
      <vt:lpstr>Referencia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Arreglos</dc:title>
  <cp:lastModifiedBy>Jose Medina</cp:lastModifiedBy>
  <cp:revision>1</cp:revision>
  <dcterms:modified xsi:type="dcterms:W3CDTF">2024-03-29T01:20:44Z</dcterms:modified>
</cp:coreProperties>
</file>